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CA511-C444-45E4-8E71-07728EAD962D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DF27F-4D93-4F6A-91CC-A5BB3FD75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DF27F-4D93-4F6A-91CC-A5BB3FD754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FDA-CD1E-42D4-99D1-411BEEC1CD0A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D898-C678-4241-B451-951F5E986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FDA-CD1E-42D4-99D1-411BEEC1CD0A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D898-C678-4241-B451-951F5E986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FDA-CD1E-42D4-99D1-411BEEC1CD0A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D898-C678-4241-B451-951F5E986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FDA-CD1E-42D4-99D1-411BEEC1CD0A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D898-C678-4241-B451-951F5E986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FDA-CD1E-42D4-99D1-411BEEC1CD0A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D898-C678-4241-B451-951F5E986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FDA-CD1E-42D4-99D1-411BEEC1CD0A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D898-C678-4241-B451-951F5E986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FDA-CD1E-42D4-99D1-411BEEC1CD0A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D898-C678-4241-B451-951F5E986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FDA-CD1E-42D4-99D1-411BEEC1CD0A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D898-C678-4241-B451-951F5E986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FDA-CD1E-42D4-99D1-411BEEC1CD0A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D898-C678-4241-B451-951F5E986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FDA-CD1E-42D4-99D1-411BEEC1CD0A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D898-C678-4241-B451-951F5E986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EFDA-CD1E-42D4-99D1-411BEEC1CD0A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D898-C678-4241-B451-951F5E986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3EFDA-CD1E-42D4-99D1-411BEEC1CD0A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5D898-C678-4241-B451-951F5E986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i="1" smtClean="0"/>
              <a:t>Environmental  </a:t>
            </a:r>
            <a:r>
              <a:rPr lang="en-US" sz="5400" b="1" i="1" dirty="0" smtClean="0"/>
              <a:t>Management Program</a:t>
            </a:r>
            <a:endParaRPr lang="en-US" sz="5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</a:t>
            </a:r>
            <a:r>
              <a:rPr lang="en-US" dirty="0" err="1" smtClean="0"/>
              <a:t>Hassler</a:t>
            </a:r>
            <a:endParaRPr lang="en-US" dirty="0" smtClean="0"/>
          </a:p>
          <a:p>
            <a:r>
              <a:rPr lang="en-US" dirty="0" smtClean="0"/>
              <a:t>06/2009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Environmental Management Program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highly regulated program</a:t>
            </a:r>
            <a:endParaRPr lang="en-US" sz="2800" dirty="0"/>
          </a:p>
          <a:p>
            <a:pPr lvl="1"/>
            <a:r>
              <a:rPr lang="en-US" dirty="0"/>
              <a:t>Federal Government</a:t>
            </a:r>
            <a:endParaRPr lang="en-US" sz="2400" dirty="0"/>
          </a:p>
          <a:p>
            <a:pPr lvl="1"/>
            <a:r>
              <a:rPr lang="en-US" dirty="0"/>
              <a:t>State Government</a:t>
            </a:r>
            <a:endParaRPr lang="en-US" sz="2400" dirty="0"/>
          </a:p>
          <a:p>
            <a:pPr lvl="1"/>
            <a:r>
              <a:rPr lang="en-US" dirty="0"/>
              <a:t>Local Government</a:t>
            </a:r>
            <a:endParaRPr lang="en-US" sz="2400" dirty="0"/>
          </a:p>
          <a:p>
            <a:pPr lvl="1"/>
            <a:r>
              <a:rPr lang="en-US" dirty="0"/>
              <a:t>Public/neighborhood norms</a:t>
            </a:r>
            <a:endParaRPr lang="en-US" sz="2400" dirty="0"/>
          </a:p>
          <a:p>
            <a:r>
              <a:rPr lang="en-US" dirty="0"/>
              <a:t>Purpose of the program</a:t>
            </a:r>
            <a:endParaRPr lang="en-US" sz="2800" dirty="0"/>
          </a:p>
          <a:p>
            <a:pPr lvl="1"/>
            <a:r>
              <a:rPr lang="en-US" dirty="0"/>
              <a:t>Minimize damage </a:t>
            </a:r>
            <a:r>
              <a:rPr lang="en-US" dirty="0" smtClean="0"/>
              <a:t>to:</a:t>
            </a:r>
            <a:endParaRPr lang="en-US" sz="2400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Atmosphere</a:t>
            </a:r>
            <a:endParaRPr lang="en-US" sz="2000" dirty="0"/>
          </a:p>
          <a:p>
            <a:pPr lvl="2"/>
            <a:r>
              <a:rPr lang="en-US" dirty="0" smtClean="0"/>
              <a:t>The </a:t>
            </a:r>
            <a:r>
              <a:rPr lang="en-US" dirty="0"/>
              <a:t>Ground</a:t>
            </a:r>
            <a:endParaRPr lang="en-US" sz="2000" dirty="0"/>
          </a:p>
          <a:p>
            <a:pPr lvl="2"/>
            <a:r>
              <a:rPr lang="en-US" dirty="0"/>
              <a:t>Surface Water</a:t>
            </a:r>
            <a:endParaRPr lang="en-US" sz="2000" dirty="0"/>
          </a:p>
          <a:p>
            <a:pPr lvl="1"/>
            <a:r>
              <a:rPr lang="en-US" dirty="0" smtClean="0"/>
              <a:t>Make best use of material resources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Environmental Management Program, Cont’d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r>
              <a:rPr lang="en-US" dirty="0" smtClean="0"/>
              <a:t>Fulfilling </a:t>
            </a:r>
            <a:r>
              <a:rPr lang="en-US" dirty="0" smtClean="0"/>
              <a:t>Our Purpose</a:t>
            </a:r>
            <a:endParaRPr lang="en-US" sz="2800" dirty="0" smtClean="0"/>
          </a:p>
          <a:p>
            <a:pPr lvl="1"/>
            <a:r>
              <a:rPr lang="en-US" dirty="0" smtClean="0"/>
              <a:t>Follow laws, regulations, and cultural norms</a:t>
            </a:r>
            <a:endParaRPr lang="en-US" sz="2400" dirty="0" smtClean="0"/>
          </a:p>
          <a:p>
            <a:pPr lvl="1"/>
            <a:r>
              <a:rPr lang="en-US" dirty="0" smtClean="0"/>
              <a:t>Educate staff and get “buy in”</a:t>
            </a:r>
            <a:endParaRPr lang="en-US" sz="2400" dirty="0" smtClean="0"/>
          </a:p>
          <a:p>
            <a:pPr lvl="1"/>
            <a:r>
              <a:rPr lang="en-US" dirty="0" smtClean="0"/>
              <a:t>Search for ways to improve our processes.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History of Environmental Program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1985</a:t>
            </a:r>
            <a:r>
              <a:rPr lang="en-US" dirty="0" smtClean="0"/>
              <a:t> 	Environmental </a:t>
            </a:r>
            <a:r>
              <a:rPr lang="en-US" dirty="0"/>
              <a:t>Assessment</a:t>
            </a:r>
          </a:p>
          <a:p>
            <a:r>
              <a:rPr lang="en-US" i="1" dirty="0"/>
              <a:t>1987</a:t>
            </a:r>
            <a:r>
              <a:rPr lang="en-US" dirty="0"/>
              <a:t>	Cleared land for Accelerator and Halls</a:t>
            </a:r>
          </a:p>
          <a:p>
            <a:r>
              <a:rPr lang="en-US" i="1" dirty="0"/>
              <a:t>1996</a:t>
            </a:r>
            <a:r>
              <a:rPr lang="en-US" dirty="0"/>
              <a:t>	First Experiment – in Hall C</a:t>
            </a:r>
          </a:p>
          <a:p>
            <a:r>
              <a:rPr lang="en-US" i="1" dirty="0"/>
              <a:t>2004</a:t>
            </a:r>
            <a:r>
              <a:rPr lang="en-US" dirty="0"/>
              <a:t>	USDOE requires incorporation of ISO </a:t>
            </a:r>
            <a:r>
              <a:rPr lang="en-US" dirty="0" smtClean="0"/>
              <a:t>		14001 </a:t>
            </a:r>
            <a:r>
              <a:rPr lang="en-US" dirty="0"/>
              <a:t>(EMS) </a:t>
            </a:r>
          </a:p>
          <a:p>
            <a:r>
              <a:rPr lang="en-US" i="1" dirty="0"/>
              <a:t>2008</a:t>
            </a:r>
            <a:r>
              <a:rPr lang="en-US" dirty="0"/>
              <a:t>	USDOE O 430.2B – EO 13423 –  </a:t>
            </a:r>
            <a:r>
              <a:rPr lang="en-US" dirty="0" smtClean="0"/>
              <a:t>			Go Green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Evolution of the Program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</a:t>
            </a:r>
            <a:r>
              <a:rPr lang="en-US" dirty="0"/>
              <a:t>and Oil </a:t>
            </a:r>
            <a:r>
              <a:rPr lang="en-US" dirty="0" smtClean="0"/>
              <a:t>Safety&gt;</a:t>
            </a:r>
          </a:p>
          <a:p>
            <a:r>
              <a:rPr lang="en-US" dirty="0" smtClean="0"/>
              <a:t>Permits </a:t>
            </a:r>
            <a:r>
              <a:rPr lang="en-US" dirty="0"/>
              <a:t>&gt; </a:t>
            </a:r>
            <a:endParaRPr lang="en-US" dirty="0" smtClean="0"/>
          </a:p>
          <a:p>
            <a:r>
              <a:rPr lang="en-US" dirty="0" smtClean="0"/>
              <a:t>Ozone </a:t>
            </a:r>
            <a:r>
              <a:rPr lang="en-US" dirty="0"/>
              <a:t>Depleting Substances &gt; </a:t>
            </a:r>
            <a:endParaRPr lang="en-US" dirty="0" smtClean="0"/>
          </a:p>
          <a:p>
            <a:r>
              <a:rPr lang="en-US" dirty="0" smtClean="0"/>
              <a:t>ISO </a:t>
            </a:r>
            <a:r>
              <a:rPr lang="en-US" dirty="0"/>
              <a:t>14001 &gt; </a:t>
            </a:r>
            <a:endParaRPr lang="en-US" dirty="0" smtClean="0"/>
          </a:p>
          <a:p>
            <a:r>
              <a:rPr lang="en-US" dirty="0" smtClean="0"/>
              <a:t>Go </a:t>
            </a:r>
            <a:r>
              <a:rPr lang="en-US" dirty="0"/>
              <a:t>Green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ISO 14001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400" dirty="0" smtClean="0"/>
              <a:t>ISO </a:t>
            </a:r>
            <a:r>
              <a:rPr lang="en-US" sz="3400" dirty="0"/>
              <a:t>14001 establishes the requirements of an Environmental Management System.  </a:t>
            </a:r>
          </a:p>
          <a:p>
            <a:pPr lvl="0"/>
            <a:r>
              <a:rPr lang="en-US" sz="3400" dirty="0"/>
              <a:t>The result is a set of documents that govern environmental activities within the organization. </a:t>
            </a:r>
          </a:p>
          <a:p>
            <a:pPr lvl="0"/>
            <a:r>
              <a:rPr lang="en-US" sz="3400" dirty="0"/>
              <a:t>The EMS is intended to help organizational management know about and control activities that have the potential for environmental harm.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ISO </a:t>
            </a:r>
            <a:r>
              <a:rPr lang="en-US" b="1" dirty="0" smtClean="0"/>
              <a:t>14001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400" dirty="0" smtClean="0"/>
              <a:t>In addition EMS helps management find ways to make improvements, such as</a:t>
            </a:r>
          </a:p>
          <a:p>
            <a:pPr lvl="1"/>
            <a:r>
              <a:rPr lang="en-US" sz="3400" dirty="0" smtClean="0"/>
              <a:t>Reduce the use of electricity and water</a:t>
            </a:r>
          </a:p>
          <a:p>
            <a:pPr lvl="1"/>
            <a:r>
              <a:rPr lang="en-US" sz="3400" dirty="0" smtClean="0"/>
              <a:t>Reduce the use of fossil fuels.</a:t>
            </a:r>
          </a:p>
          <a:p>
            <a:pPr lvl="1"/>
            <a:r>
              <a:rPr lang="en-US" sz="3400" dirty="0" smtClean="0"/>
              <a:t>Increase use of renewable sources of energy</a:t>
            </a:r>
          </a:p>
          <a:p>
            <a:pPr lvl="1"/>
            <a:r>
              <a:rPr lang="en-US" sz="3400" dirty="0" smtClean="0"/>
              <a:t>Increase recycling</a:t>
            </a:r>
          </a:p>
          <a:p>
            <a:pPr lvl="1"/>
            <a:r>
              <a:rPr lang="en-US" sz="3400" dirty="0" smtClean="0"/>
              <a:t>Use less toxic materials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Aspects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An </a:t>
            </a:r>
            <a:r>
              <a:rPr lang="en-US" dirty="0"/>
              <a:t>“aspect” is a physical process with potential for causing environmental damage.</a:t>
            </a:r>
          </a:p>
          <a:p>
            <a:pPr lvl="0"/>
            <a:r>
              <a:rPr lang="en-US" dirty="0"/>
              <a:t>A team canvassed the site in 2005 to identify all such processes.</a:t>
            </a:r>
          </a:p>
          <a:p>
            <a:pPr lvl="0"/>
            <a:r>
              <a:rPr lang="en-US" dirty="0"/>
              <a:t>Today, we have 530 aspects, and they are documented in a computer data base.</a:t>
            </a:r>
          </a:p>
          <a:p>
            <a:pPr lvl="0"/>
            <a:r>
              <a:rPr lang="en-US" dirty="0"/>
              <a:t>A system was developed to quantify the risk of every aspect.</a:t>
            </a:r>
          </a:p>
          <a:p>
            <a:pPr lvl="0"/>
            <a:r>
              <a:rPr lang="en-US" dirty="0"/>
              <a:t>The riskiest aspects are called significant aspects, and we have 92 of them.</a:t>
            </a:r>
          </a:p>
          <a:p>
            <a:pPr lvl="0"/>
            <a:r>
              <a:rPr lang="en-US" dirty="0"/>
              <a:t>A recent external auditor thought we had too many significant aspects, and we are revisiting our process for making that determination.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273</Words>
  <Application>Microsoft Office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Environmental  Management Program</vt:lpstr>
      <vt:lpstr> Environmental Management Program  </vt:lpstr>
      <vt:lpstr>Environmental Management Program, Cont’d</vt:lpstr>
      <vt:lpstr> History of Environmental Program </vt:lpstr>
      <vt:lpstr> Evolution of the Program  </vt:lpstr>
      <vt:lpstr> ISO 14001 </vt:lpstr>
      <vt:lpstr>ISO 14001 Cont’d</vt:lpstr>
      <vt:lpstr> Aspects 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Christina Johnson</dc:creator>
  <cp:lastModifiedBy>Christina Johnson</cp:lastModifiedBy>
  <cp:revision>16</cp:revision>
  <dcterms:created xsi:type="dcterms:W3CDTF">2009-06-03T17:32:07Z</dcterms:created>
  <dcterms:modified xsi:type="dcterms:W3CDTF">2009-06-03T20:49:11Z</dcterms:modified>
</cp:coreProperties>
</file>